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8" roundtripDataSignature="AMtx7mjtK+6gDcbzkJTGt1z830WYliHg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customschemas.google.com/relationships/presentationmetadata" Target="meta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cd2be69da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cd2be69da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c497eb8558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c497eb855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c497eb8558_1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c497eb8558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cd2be69daf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cd2be69da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4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4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4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4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png"/><Relationship Id="rId4" Type="http://schemas.openxmlformats.org/officeDocument/2006/relationships/image" Target="../media/image40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50.png"/><Relationship Id="rId8" Type="http://schemas.openxmlformats.org/officeDocument/2006/relationships/image" Target="../media/image41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6.jpg"/><Relationship Id="rId10" Type="http://schemas.openxmlformats.org/officeDocument/2006/relationships/image" Target="../media/image55.jpg"/><Relationship Id="rId1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4.jpg"/><Relationship Id="rId4" Type="http://schemas.openxmlformats.org/officeDocument/2006/relationships/image" Target="../media/image45.jpg"/><Relationship Id="rId9" Type="http://schemas.openxmlformats.org/officeDocument/2006/relationships/image" Target="../media/image57.png"/><Relationship Id="rId5" Type="http://schemas.openxmlformats.org/officeDocument/2006/relationships/image" Target="../media/image48.jpg"/><Relationship Id="rId6" Type="http://schemas.openxmlformats.org/officeDocument/2006/relationships/image" Target="../media/image49.png"/><Relationship Id="rId7" Type="http://schemas.openxmlformats.org/officeDocument/2006/relationships/image" Target="../media/image58.png"/><Relationship Id="rId8" Type="http://schemas.openxmlformats.org/officeDocument/2006/relationships/image" Target="../media/image53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hyperlink" Target="https://manokonyvek.hu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0.png"/><Relationship Id="rId4" Type="http://schemas.openxmlformats.org/officeDocument/2006/relationships/image" Target="../media/image65.png"/><Relationship Id="rId9" Type="http://schemas.openxmlformats.org/officeDocument/2006/relationships/image" Target="../media/image62.png"/><Relationship Id="rId5" Type="http://schemas.openxmlformats.org/officeDocument/2006/relationships/image" Target="../media/image66.png"/><Relationship Id="rId6" Type="http://schemas.openxmlformats.org/officeDocument/2006/relationships/image" Target="../media/image80.png"/><Relationship Id="rId7" Type="http://schemas.openxmlformats.org/officeDocument/2006/relationships/image" Target="../media/image61.png"/><Relationship Id="rId8" Type="http://schemas.openxmlformats.org/officeDocument/2006/relationships/image" Target="../media/image6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0.png"/><Relationship Id="rId4" Type="http://schemas.openxmlformats.org/officeDocument/2006/relationships/image" Target="../media/image69.png"/><Relationship Id="rId5" Type="http://schemas.openxmlformats.org/officeDocument/2006/relationships/image" Target="../media/image73.png"/><Relationship Id="rId6" Type="http://schemas.openxmlformats.org/officeDocument/2006/relationships/image" Target="../media/image64.png"/><Relationship Id="rId7" Type="http://schemas.openxmlformats.org/officeDocument/2006/relationships/image" Target="../media/image72.png"/><Relationship Id="rId8" Type="http://schemas.openxmlformats.org/officeDocument/2006/relationships/hyperlink" Target="https://manokonyvek.hu/" TargetMode="External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hyperlink" Target="https://mora.hu/" TargetMode="External"/><Relationship Id="rId10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5.jpg"/><Relationship Id="rId4" Type="http://schemas.openxmlformats.org/officeDocument/2006/relationships/image" Target="../media/image81.jpg"/><Relationship Id="rId9" Type="http://schemas.openxmlformats.org/officeDocument/2006/relationships/image" Target="../media/image76.png"/><Relationship Id="rId5" Type="http://schemas.openxmlformats.org/officeDocument/2006/relationships/image" Target="../media/image67.jpg"/><Relationship Id="rId6" Type="http://schemas.openxmlformats.org/officeDocument/2006/relationships/image" Target="../media/image77.jpg"/><Relationship Id="rId7" Type="http://schemas.openxmlformats.org/officeDocument/2006/relationships/image" Target="../media/image68.jpg"/><Relationship Id="rId8" Type="http://schemas.openxmlformats.org/officeDocument/2006/relationships/image" Target="../media/image71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86.jpg"/><Relationship Id="rId10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8.jpg"/><Relationship Id="rId4" Type="http://schemas.openxmlformats.org/officeDocument/2006/relationships/image" Target="../media/image87.jpg"/><Relationship Id="rId9" Type="http://schemas.openxmlformats.org/officeDocument/2006/relationships/image" Target="../media/image84.png"/><Relationship Id="rId5" Type="http://schemas.openxmlformats.org/officeDocument/2006/relationships/image" Target="../media/image74.jpg"/><Relationship Id="rId6" Type="http://schemas.openxmlformats.org/officeDocument/2006/relationships/hyperlink" Target="https://konyvmolykepzo.hu/" TargetMode="External"/><Relationship Id="rId7" Type="http://schemas.openxmlformats.org/officeDocument/2006/relationships/image" Target="../media/image85.png"/><Relationship Id="rId8" Type="http://schemas.openxmlformats.org/officeDocument/2006/relationships/image" Target="../media/image8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8.jpg"/><Relationship Id="rId4" Type="http://schemas.openxmlformats.org/officeDocument/2006/relationships/image" Target="../media/image90.jpg"/><Relationship Id="rId9" Type="http://schemas.openxmlformats.org/officeDocument/2006/relationships/image" Target="../media/image93.png"/><Relationship Id="rId5" Type="http://schemas.openxmlformats.org/officeDocument/2006/relationships/image" Target="../media/image89.jpg"/><Relationship Id="rId6" Type="http://schemas.openxmlformats.org/officeDocument/2006/relationships/image" Target="../media/image101.jpg"/><Relationship Id="rId7" Type="http://schemas.openxmlformats.org/officeDocument/2006/relationships/image" Target="../media/image113.jpg"/><Relationship Id="rId8" Type="http://schemas.openxmlformats.org/officeDocument/2006/relationships/image" Target="../media/image10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2.jpg"/><Relationship Id="rId4" Type="http://schemas.openxmlformats.org/officeDocument/2006/relationships/hyperlink" Target="https://konyvmolykepzo.hu/" TargetMode="External"/><Relationship Id="rId9" Type="http://schemas.openxmlformats.org/officeDocument/2006/relationships/image" Target="../media/image102.jpg"/><Relationship Id="rId5" Type="http://schemas.openxmlformats.org/officeDocument/2006/relationships/image" Target="../media/image97.jpg"/><Relationship Id="rId6" Type="http://schemas.openxmlformats.org/officeDocument/2006/relationships/image" Target="../media/image95.jpg"/><Relationship Id="rId7" Type="http://schemas.openxmlformats.org/officeDocument/2006/relationships/image" Target="../media/image91.jpg"/><Relationship Id="rId8" Type="http://schemas.openxmlformats.org/officeDocument/2006/relationships/image" Target="../media/image9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4.jpg"/><Relationship Id="rId4" Type="http://schemas.openxmlformats.org/officeDocument/2006/relationships/image" Target="../media/image100.jpg"/><Relationship Id="rId5" Type="http://schemas.openxmlformats.org/officeDocument/2006/relationships/image" Target="../media/image94.png"/><Relationship Id="rId6" Type="http://schemas.openxmlformats.org/officeDocument/2006/relationships/image" Target="../media/image96.jpg"/><Relationship Id="rId7" Type="http://schemas.openxmlformats.org/officeDocument/2006/relationships/image" Target="../media/image10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3.jpg"/><Relationship Id="rId4" Type="http://schemas.openxmlformats.org/officeDocument/2006/relationships/image" Target="../media/image105.png"/><Relationship Id="rId5" Type="http://schemas.openxmlformats.org/officeDocument/2006/relationships/hyperlink" Target="http://www.moly.hu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11.png"/><Relationship Id="rId5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moly.hu" TargetMode="External"/><Relationship Id="rId4" Type="http://schemas.openxmlformats.org/officeDocument/2006/relationships/image" Target="../media/image103.jpg"/><Relationship Id="rId5" Type="http://schemas.openxmlformats.org/officeDocument/2006/relationships/image" Target="../media/image9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8.png"/><Relationship Id="rId4" Type="http://schemas.openxmlformats.org/officeDocument/2006/relationships/image" Target="../media/image109.png"/><Relationship Id="rId5" Type="http://schemas.openxmlformats.org/officeDocument/2006/relationships/image" Target="../media/image114.png"/><Relationship Id="rId6" Type="http://schemas.openxmlformats.org/officeDocument/2006/relationships/image" Target="../media/image117.png"/><Relationship Id="rId7" Type="http://schemas.openxmlformats.org/officeDocument/2006/relationships/image" Target="../media/image110.png"/><Relationship Id="rId8" Type="http://schemas.openxmlformats.org/officeDocument/2006/relationships/image" Target="../media/image11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Relationship Id="rId4" Type="http://schemas.openxmlformats.org/officeDocument/2006/relationships/image" Target="../media/image111.png"/><Relationship Id="rId5" Type="http://schemas.openxmlformats.org/officeDocument/2006/relationships/image" Target="../media/image116.png"/><Relationship Id="rId6" Type="http://schemas.openxmlformats.org/officeDocument/2006/relationships/hyperlink" Target="http://gyermekkonyvtar.dfmk.hu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.jpg"/><Relationship Id="rId5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jpg"/><Relationship Id="rId10" Type="http://schemas.openxmlformats.org/officeDocument/2006/relationships/image" Target="../media/image6.png"/><Relationship Id="rId13" Type="http://schemas.openxmlformats.org/officeDocument/2006/relationships/image" Target="../media/image12.png"/><Relationship Id="rId1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47.jpg"/><Relationship Id="rId7" Type="http://schemas.openxmlformats.org/officeDocument/2006/relationships/image" Target="../media/image51.jpg"/><Relationship Id="rId8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Relationship Id="rId4" Type="http://schemas.openxmlformats.org/officeDocument/2006/relationships/image" Target="../media/image2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Relationship Id="rId5" Type="http://schemas.openxmlformats.org/officeDocument/2006/relationships/image" Target="../media/image24.png"/><Relationship Id="rId6" Type="http://schemas.openxmlformats.org/officeDocument/2006/relationships/image" Target="../media/image18.png"/><Relationship Id="rId7" Type="http://schemas.openxmlformats.org/officeDocument/2006/relationships/image" Target="../media/image21.png"/><Relationship Id="rId8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pagony.hu/ismerd-meg-az-abszolut-konyveket" TargetMode="External"/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Relationship Id="rId4" Type="http://schemas.openxmlformats.org/officeDocument/2006/relationships/image" Target="../media/image33.jpg"/><Relationship Id="rId9" Type="http://schemas.openxmlformats.org/officeDocument/2006/relationships/image" Target="../media/image38.png"/><Relationship Id="rId5" Type="http://schemas.openxmlformats.org/officeDocument/2006/relationships/image" Target="../media/image25.jpg"/><Relationship Id="rId6" Type="http://schemas.openxmlformats.org/officeDocument/2006/relationships/image" Target="../media/image35.jpg"/><Relationship Id="rId7" Type="http://schemas.openxmlformats.org/officeDocument/2006/relationships/image" Target="../media/image27.png"/><Relationship Id="rId8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jpg"/><Relationship Id="rId4" Type="http://schemas.openxmlformats.org/officeDocument/2006/relationships/image" Target="../media/image46.jpg"/><Relationship Id="rId5" Type="http://schemas.openxmlformats.org/officeDocument/2006/relationships/image" Target="../media/image52.jpg"/><Relationship Id="rId6" Type="http://schemas.openxmlformats.org/officeDocument/2006/relationships/image" Target="../media/image37.jpg"/><Relationship Id="rId7" Type="http://schemas.openxmlformats.org/officeDocument/2006/relationships/hyperlink" Target="https://www.pagony.hu/sorozatok/abszolut-tori" TargetMode="External"/><Relationship Id="rId8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cd2be69daf_0_0"/>
          <p:cNvSpPr txBox="1"/>
          <p:nvPr/>
        </p:nvSpPr>
        <p:spPr>
          <a:xfrm>
            <a:off x="1924175" y="1134775"/>
            <a:ext cx="8535600" cy="5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700">
                <a:latin typeface="Algerian"/>
                <a:ea typeface="Algerian"/>
                <a:cs typeface="Algerian"/>
                <a:sym typeface="Algerian"/>
              </a:rPr>
              <a:t>Könyvajánló felsősöknek</a:t>
            </a:r>
            <a:endParaRPr sz="4700">
              <a:latin typeface="Algerian"/>
              <a:ea typeface="Algerian"/>
              <a:cs typeface="Algerian"/>
              <a:sym typeface="Algeri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800">
                <a:latin typeface="Algerian"/>
                <a:ea typeface="Algerian"/>
                <a:cs typeface="Algerian"/>
                <a:sym typeface="Algerian"/>
              </a:rPr>
              <a:t>avagy,</a:t>
            </a:r>
            <a:endParaRPr sz="3800">
              <a:latin typeface="Algerian"/>
              <a:ea typeface="Algerian"/>
              <a:cs typeface="Algerian"/>
              <a:sym typeface="Algeri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800">
                <a:latin typeface="Algerian"/>
                <a:ea typeface="Algerian"/>
                <a:cs typeface="Algerian"/>
                <a:sym typeface="Algerian"/>
              </a:rPr>
              <a:t>mit olvassak tízen túl…</a:t>
            </a:r>
            <a:endParaRPr sz="3800">
              <a:latin typeface="Algerian"/>
              <a:ea typeface="Algerian"/>
              <a:cs typeface="Algerian"/>
              <a:sym typeface="Algeri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latin typeface="Algerian"/>
              <a:ea typeface="Algerian"/>
              <a:cs typeface="Algerian"/>
              <a:sym typeface="Algeri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latin typeface="Algerian"/>
              <a:ea typeface="Algerian"/>
              <a:cs typeface="Algerian"/>
              <a:sym typeface="Algeri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latin typeface="Algerian"/>
              <a:ea typeface="Algerian"/>
              <a:cs typeface="Algerian"/>
              <a:sym typeface="Algeri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900">
                <a:latin typeface="Algerian"/>
                <a:ea typeface="Algerian"/>
                <a:cs typeface="Algerian"/>
                <a:sym typeface="Algerian"/>
              </a:rPr>
              <a:t>Készítették: 	</a:t>
            </a:r>
            <a:endParaRPr sz="1900">
              <a:latin typeface="Algerian"/>
              <a:ea typeface="Algerian"/>
              <a:cs typeface="Algerian"/>
              <a:sym typeface="Algeri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900">
                <a:latin typeface="Algerian"/>
                <a:ea typeface="Algerian"/>
                <a:cs typeface="Algerian"/>
                <a:sym typeface="Algerian"/>
              </a:rPr>
              <a:t>Burkusné Riba Liliána</a:t>
            </a:r>
            <a:endParaRPr sz="1900">
              <a:latin typeface="Algerian"/>
              <a:ea typeface="Algerian"/>
              <a:cs typeface="Algerian"/>
              <a:sym typeface="Algeri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900">
                <a:latin typeface="Algerian"/>
                <a:ea typeface="Algerian"/>
                <a:cs typeface="Algerian"/>
                <a:sym typeface="Algerian"/>
              </a:rPr>
              <a:t>Déri Adrienn</a:t>
            </a:r>
            <a:endParaRPr sz="1900">
              <a:latin typeface="Algerian"/>
              <a:ea typeface="Algerian"/>
              <a:cs typeface="Algerian"/>
              <a:sym typeface="Algeri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900">
                <a:latin typeface="Algerian"/>
                <a:ea typeface="Algerian"/>
                <a:cs typeface="Algerian"/>
                <a:sym typeface="Algerian"/>
              </a:rPr>
              <a:t>Takácsné Giczi Hajnalka</a:t>
            </a:r>
            <a:endParaRPr sz="1900">
              <a:latin typeface="Algerian"/>
              <a:ea typeface="Algerian"/>
              <a:cs typeface="Algerian"/>
              <a:sym typeface="Algeri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Algerian"/>
              <a:ea typeface="Algerian"/>
              <a:cs typeface="Algerian"/>
              <a:sym typeface="Algeri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900">
                <a:latin typeface="Algerian"/>
                <a:ea typeface="Algerian"/>
                <a:cs typeface="Algerian"/>
                <a:sym typeface="Algerian"/>
              </a:rPr>
              <a:t>2023.01.18.</a:t>
            </a:r>
            <a:endParaRPr sz="1900"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85" name="Google Shape;85;g1cd2be69da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019" y="4208300"/>
            <a:ext cx="3204401" cy="187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g1cd2be69daf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80800" y="4555723"/>
            <a:ext cx="2548475" cy="209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/>
          <p:nvPr/>
        </p:nvSpPr>
        <p:spPr>
          <a:xfrm>
            <a:off x="1873800" y="195050"/>
            <a:ext cx="84444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100">
                <a:latin typeface="Algerian"/>
                <a:ea typeface="Algerian"/>
                <a:cs typeface="Algerian"/>
                <a:sym typeface="Algerian"/>
              </a:rPr>
              <a:t>legnépszerűbb könyveink lányoknak</a:t>
            </a:r>
            <a:endParaRPr sz="3100">
              <a:latin typeface="Algerian"/>
              <a:ea typeface="Algerian"/>
              <a:cs typeface="Algerian"/>
              <a:sym typeface="Algeri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100">
                <a:latin typeface="Algerian"/>
                <a:ea typeface="Algerian"/>
                <a:cs typeface="Algerian"/>
                <a:sym typeface="Algerian"/>
              </a:rPr>
              <a:t>Leiner Laura könyvek</a:t>
            </a:r>
            <a:endParaRPr sz="3100"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78" name="Google Shape;17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513" y="840537"/>
            <a:ext cx="1720900" cy="2631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4225" y="3994638"/>
            <a:ext cx="1793244" cy="258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8825" y="3998121"/>
            <a:ext cx="1690485" cy="257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03189" y="892649"/>
            <a:ext cx="1655875" cy="257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7714" y="3966319"/>
            <a:ext cx="1690475" cy="260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85902" y="3982225"/>
            <a:ext cx="1690475" cy="260875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3"/>
          <p:cNvSpPr txBox="1"/>
          <p:nvPr/>
        </p:nvSpPr>
        <p:spPr>
          <a:xfrm>
            <a:off x="3284175" y="1262513"/>
            <a:ext cx="22833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Gimis élet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Szerelem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Barátság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Buli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Tábor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Zene</a:t>
            </a:r>
            <a:endParaRPr sz="25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66850" y="3865937"/>
            <a:ext cx="1622700" cy="266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08800" y="3811025"/>
            <a:ext cx="1889549" cy="277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63888" y="3801437"/>
            <a:ext cx="1757075" cy="279789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4"/>
          <p:cNvSpPr txBox="1"/>
          <p:nvPr/>
        </p:nvSpPr>
        <p:spPr>
          <a:xfrm>
            <a:off x="2290725" y="150875"/>
            <a:ext cx="7925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100">
                <a:latin typeface="Algerian"/>
                <a:ea typeface="Algerian"/>
                <a:cs typeface="Algerian"/>
                <a:sym typeface="Algerian"/>
              </a:rPr>
              <a:t>legnépszerűbb könyveink lányoknak</a:t>
            </a:r>
            <a:endParaRPr sz="3100"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93" name="Google Shape;19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0075" y="992738"/>
            <a:ext cx="1757075" cy="26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58050" y="3836175"/>
            <a:ext cx="1757075" cy="2728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25263" y="992738"/>
            <a:ext cx="1622700" cy="2504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8801" y="3811037"/>
            <a:ext cx="1767261" cy="2778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31100" y="1019925"/>
            <a:ext cx="1622675" cy="258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357729" y="1006932"/>
            <a:ext cx="1680743" cy="26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720514" y="1015760"/>
            <a:ext cx="1622700" cy="2592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c497eb8558_1_0"/>
          <p:cNvSpPr txBox="1"/>
          <p:nvPr/>
        </p:nvSpPr>
        <p:spPr>
          <a:xfrm>
            <a:off x="3594875" y="197150"/>
            <a:ext cx="5743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100">
                <a:latin typeface="Algerian"/>
                <a:ea typeface="Algerian"/>
                <a:cs typeface="Algerian"/>
                <a:sym typeface="Algerian"/>
              </a:rPr>
              <a:t>Sorsfordító történetek</a:t>
            </a:r>
            <a:endParaRPr sz="310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205" name="Google Shape;205;g1c497eb8558_1_0"/>
          <p:cNvSpPr txBox="1"/>
          <p:nvPr/>
        </p:nvSpPr>
        <p:spPr>
          <a:xfrm>
            <a:off x="5221225" y="5932525"/>
            <a:ext cx="3525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06" name="Google Shape;206;g1c497eb8558_1_0"/>
          <p:cNvSpPr txBox="1"/>
          <p:nvPr/>
        </p:nvSpPr>
        <p:spPr>
          <a:xfrm>
            <a:off x="7761288" y="2047038"/>
            <a:ext cx="2158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07" name="Google Shape;207;g1c497eb8558_1_0"/>
          <p:cNvSpPr txBox="1"/>
          <p:nvPr/>
        </p:nvSpPr>
        <p:spPr>
          <a:xfrm>
            <a:off x="2539475" y="1015325"/>
            <a:ext cx="73593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A Manókönyvek Disney sorozata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A népszerű Disney mesék “mi lett volna ha” verziója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08" name="Google Shape;208;g1c497eb8558_1_0"/>
          <p:cNvSpPr txBox="1"/>
          <p:nvPr/>
        </p:nvSpPr>
        <p:spPr>
          <a:xfrm>
            <a:off x="8982375" y="58358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9" name="Google Shape;209;g1c497eb8558_1_0"/>
          <p:cNvSpPr txBox="1"/>
          <p:nvPr/>
        </p:nvSpPr>
        <p:spPr>
          <a:xfrm>
            <a:off x="1522075" y="6155725"/>
            <a:ext cx="2739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g1c497eb8558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">
            <a:off x="451662" y="504862"/>
            <a:ext cx="1709825" cy="26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1c497eb8558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1374" y="3558805"/>
            <a:ext cx="1720900" cy="262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1c497eb8558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88075" y="504850"/>
            <a:ext cx="1709825" cy="2606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1c497eb8558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3676" y="3592003"/>
            <a:ext cx="1720900" cy="2631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1c497eb8558_1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82537" y="3562776"/>
            <a:ext cx="1720900" cy="2615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1c497eb8558_1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6125" y="3558807"/>
            <a:ext cx="1720900" cy="262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1c497eb8558_1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31300" y="3600487"/>
            <a:ext cx="1709825" cy="26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1c497eb8558_1_0"/>
          <p:cNvSpPr txBox="1"/>
          <p:nvPr/>
        </p:nvSpPr>
        <p:spPr>
          <a:xfrm>
            <a:off x="3099500" y="2649750"/>
            <a:ext cx="3591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100" u="sng">
                <a:solidFill>
                  <a:schemeClr val="hlink"/>
                </a:solidFill>
                <a:hlinkClick r:id="rId10"/>
              </a:rPr>
              <a:t>https://manokonyvek.hu/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c497eb8558_1_23"/>
          <p:cNvSpPr txBox="1"/>
          <p:nvPr/>
        </p:nvSpPr>
        <p:spPr>
          <a:xfrm>
            <a:off x="4524925" y="320050"/>
            <a:ext cx="3655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100">
                <a:latin typeface="Algerian"/>
                <a:ea typeface="Algerian"/>
                <a:cs typeface="Algerian"/>
                <a:sym typeface="Algerian"/>
              </a:rPr>
              <a:t>Gonosztevők</a:t>
            </a:r>
            <a:endParaRPr sz="3100"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223" name="Google Shape;223;g1c497eb8558_1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000" y="3754463"/>
            <a:ext cx="1995925" cy="253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1c497eb8558_1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000" y="606550"/>
            <a:ext cx="1995925" cy="2545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1c497eb8558_1_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9537" y="3735363"/>
            <a:ext cx="2092975" cy="2577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1c497eb8558_1_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03525" y="587500"/>
            <a:ext cx="2092979" cy="258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1c497eb8558_1_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52056" y="3773538"/>
            <a:ext cx="1995929" cy="253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1c497eb8558_1_23"/>
          <p:cNvSpPr txBox="1"/>
          <p:nvPr/>
        </p:nvSpPr>
        <p:spPr>
          <a:xfrm>
            <a:off x="3167275" y="1537000"/>
            <a:ext cx="5857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A Manókönyvek Disney sorozata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Az ismert mesék szereplőinek lehetséges háttér sztorija</a:t>
            </a:r>
            <a:endParaRPr sz="2500"/>
          </a:p>
        </p:txBody>
      </p:sp>
      <p:sp>
        <p:nvSpPr>
          <p:cNvPr id="229" name="Google Shape;229;g1c497eb8558_1_23"/>
          <p:cNvSpPr txBox="1"/>
          <p:nvPr/>
        </p:nvSpPr>
        <p:spPr>
          <a:xfrm>
            <a:off x="3665525" y="2798475"/>
            <a:ext cx="3921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100" u="sng">
                <a:solidFill>
                  <a:schemeClr val="hlink"/>
                </a:solidFill>
                <a:hlinkClick r:id="rId8"/>
              </a:rPr>
              <a:t>https://manokonyvek.hu/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70343" y="153368"/>
            <a:ext cx="1714500" cy="1714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5" name="Google Shape;23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625" y="893925"/>
            <a:ext cx="1714500" cy="257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04926" y="911462"/>
            <a:ext cx="1762250" cy="2539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81050" y="4040489"/>
            <a:ext cx="1714500" cy="251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804925" y="3892963"/>
            <a:ext cx="1762250" cy="255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5625" y="3954975"/>
            <a:ext cx="1714500" cy="2491998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6"/>
          <p:cNvSpPr txBox="1"/>
          <p:nvPr/>
        </p:nvSpPr>
        <p:spPr>
          <a:xfrm>
            <a:off x="6820874" y="153375"/>
            <a:ext cx="4746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100">
                <a:solidFill>
                  <a:schemeClr val="dk1"/>
                </a:solidFill>
                <a:latin typeface="Algerian"/>
                <a:ea typeface="Algerian"/>
                <a:cs typeface="Algerian"/>
                <a:sym typeface="Algerian"/>
              </a:rPr>
              <a:t>14 éven felülieknek</a:t>
            </a:r>
            <a:endParaRPr sz="3100">
              <a:solidFill>
                <a:schemeClr val="dk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241" name="Google Shape;241;p26"/>
          <p:cNvSpPr txBox="1"/>
          <p:nvPr/>
        </p:nvSpPr>
        <p:spPr>
          <a:xfrm>
            <a:off x="2202450" y="1867875"/>
            <a:ext cx="78429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LOL= vicces, röhejes, szánalmas, nagyon tetszik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>
                <a:solidFill>
                  <a:schemeClr val="dk1"/>
                </a:solidFill>
              </a:rPr>
              <a:t>belevaló, hétköznapi csajok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-"/>
            </a:pPr>
            <a:r>
              <a:rPr lang="hu-HU" sz="2500">
                <a:solidFill>
                  <a:schemeClr val="dk1"/>
                </a:solidFill>
              </a:rPr>
              <a:t>vicces, időnként meg persze romantikus pillanatok</a:t>
            </a:r>
            <a:endParaRPr sz="25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16225" y="4013006"/>
            <a:ext cx="1762250" cy="256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46469" y="4013010"/>
            <a:ext cx="1762250" cy="256887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6"/>
          <p:cNvSpPr txBox="1"/>
          <p:nvPr/>
        </p:nvSpPr>
        <p:spPr>
          <a:xfrm>
            <a:off x="2202450" y="226375"/>
            <a:ext cx="275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100" u="sng">
                <a:solidFill>
                  <a:schemeClr val="hlink"/>
                </a:solidFill>
                <a:hlinkClick r:id="rId11"/>
              </a:rPr>
              <a:t>https://mora.hu/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2280" y="273862"/>
            <a:ext cx="2271464" cy="84426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7"/>
          <p:cNvSpPr txBox="1"/>
          <p:nvPr/>
        </p:nvSpPr>
        <p:spPr>
          <a:xfrm>
            <a:off x="5049500" y="273825"/>
            <a:ext cx="562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100">
                <a:solidFill>
                  <a:schemeClr val="dk1"/>
                </a:solidFill>
                <a:latin typeface="Algerian"/>
                <a:ea typeface="Algerian"/>
                <a:cs typeface="Algerian"/>
                <a:sym typeface="Algerian"/>
              </a:rPr>
              <a:t>Vörös pöttyös könyvek</a:t>
            </a:r>
            <a:endParaRPr sz="3100">
              <a:solidFill>
                <a:schemeClr val="dk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251" name="Google Shape;25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11276" y="3964037"/>
            <a:ext cx="1720900" cy="258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3851" y="273852"/>
            <a:ext cx="1720900" cy="258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7"/>
          <p:cNvSpPr/>
          <p:nvPr/>
        </p:nvSpPr>
        <p:spPr>
          <a:xfrm>
            <a:off x="4672804" y="1242850"/>
            <a:ext cx="374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https://konyvmolykepzo.hu/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7"/>
          <p:cNvSpPr txBox="1"/>
          <p:nvPr/>
        </p:nvSpPr>
        <p:spPr>
          <a:xfrm>
            <a:off x="3205175" y="1736875"/>
            <a:ext cx="64821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>
                <a:solidFill>
                  <a:schemeClr val="dk1"/>
                </a:solidFill>
              </a:rPr>
              <a:t>Általában r</a:t>
            </a:r>
            <a:r>
              <a:rPr lang="hu-HU" sz="2500">
                <a:solidFill>
                  <a:schemeClr val="dk1"/>
                </a:solidFill>
              </a:rPr>
              <a:t>omantikus és</a:t>
            </a:r>
            <a:r>
              <a:rPr lang="hu-HU" sz="2500">
                <a:solidFill>
                  <a:schemeClr val="dk1"/>
                </a:solidFill>
              </a:rPr>
              <a:t> fantasy</a:t>
            </a:r>
            <a:r>
              <a:rPr lang="hu-HU" sz="2500">
                <a:solidFill>
                  <a:schemeClr val="dk1"/>
                </a:solidFill>
              </a:rPr>
              <a:t> 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>
                <a:solidFill>
                  <a:schemeClr val="dk1"/>
                </a:solidFill>
              </a:rPr>
              <a:t>Központi téma a főszereplő karakter és az első szerelem, vagy valamilyen megpróbáltatás, amivel először szembesül</a:t>
            </a:r>
            <a:endParaRPr sz="2500"/>
          </a:p>
        </p:txBody>
      </p:sp>
      <p:pic>
        <p:nvPicPr>
          <p:cNvPr id="255" name="Google Shape;255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50200" y="3964036"/>
            <a:ext cx="1720900" cy="2583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07250" y="359586"/>
            <a:ext cx="1720900" cy="2583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37563" y="3964036"/>
            <a:ext cx="1720900" cy="2583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63852" y="3952299"/>
            <a:ext cx="1720900" cy="260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089475" y="3937350"/>
            <a:ext cx="1756432" cy="2637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31888" y="843226"/>
            <a:ext cx="1720900" cy="258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728" y="843224"/>
            <a:ext cx="1720900" cy="2553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2726" y="3845887"/>
            <a:ext cx="1720900" cy="2553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21817" y="3740025"/>
            <a:ext cx="1877458" cy="267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04800" y="2784235"/>
            <a:ext cx="1781200" cy="267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96450" y="2802825"/>
            <a:ext cx="1730059" cy="2637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77175" y="820491"/>
            <a:ext cx="1756425" cy="262938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8"/>
          <p:cNvSpPr txBox="1"/>
          <p:nvPr/>
        </p:nvSpPr>
        <p:spPr>
          <a:xfrm>
            <a:off x="959550" y="241475"/>
            <a:ext cx="1973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Álom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8"/>
          <p:cNvSpPr txBox="1"/>
          <p:nvPr/>
        </p:nvSpPr>
        <p:spPr>
          <a:xfrm>
            <a:off x="5600575" y="241475"/>
            <a:ext cx="1973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Átok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8"/>
          <p:cNvSpPr txBox="1"/>
          <p:nvPr/>
        </p:nvSpPr>
        <p:spPr>
          <a:xfrm>
            <a:off x="3045375" y="2093025"/>
            <a:ext cx="2131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Időutazás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8"/>
          <p:cNvSpPr txBox="1"/>
          <p:nvPr/>
        </p:nvSpPr>
        <p:spPr>
          <a:xfrm>
            <a:off x="10175050" y="273825"/>
            <a:ext cx="1877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Japán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8"/>
          <p:cNvSpPr txBox="1"/>
          <p:nvPr/>
        </p:nvSpPr>
        <p:spPr>
          <a:xfrm>
            <a:off x="7396450" y="2233425"/>
            <a:ext cx="2302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Boszorkány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8"/>
          <p:cNvSpPr txBox="1"/>
          <p:nvPr/>
        </p:nvSpPr>
        <p:spPr>
          <a:xfrm>
            <a:off x="2335625" y="6031925"/>
            <a:ext cx="2131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Démon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8"/>
          <p:cNvSpPr txBox="1"/>
          <p:nvPr/>
        </p:nvSpPr>
        <p:spPr>
          <a:xfrm>
            <a:off x="8370450" y="6092525"/>
            <a:ext cx="1973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Angyal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0"/>
          <p:cNvPicPr preferRelativeResize="0"/>
          <p:nvPr/>
        </p:nvPicPr>
        <p:blipFill rotWithShape="1">
          <a:blip r:embed="rId3">
            <a:alphaModFix/>
          </a:blip>
          <a:srcRect b="11460" l="0" r="7149" t="5969"/>
          <a:stretch/>
        </p:blipFill>
        <p:spPr>
          <a:xfrm>
            <a:off x="5011850" y="1601575"/>
            <a:ext cx="1841900" cy="75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0"/>
          <p:cNvSpPr txBox="1"/>
          <p:nvPr/>
        </p:nvSpPr>
        <p:spPr>
          <a:xfrm>
            <a:off x="3818851" y="235550"/>
            <a:ext cx="4782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100">
                <a:solidFill>
                  <a:schemeClr val="dk1"/>
                </a:solidFill>
                <a:latin typeface="Algerian"/>
                <a:ea typeface="Algerian"/>
                <a:cs typeface="Algerian"/>
                <a:sym typeface="Algerian"/>
              </a:rPr>
              <a:t>Kaméleon könyvek</a:t>
            </a:r>
            <a:endParaRPr sz="3100">
              <a:solidFill>
                <a:schemeClr val="dk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284" name="Google Shape;284;p30"/>
          <p:cNvSpPr/>
          <p:nvPr/>
        </p:nvSpPr>
        <p:spPr>
          <a:xfrm>
            <a:off x="524150" y="895675"/>
            <a:ext cx="363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https://konyvmolykepzo.hu/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0"/>
          <p:cNvSpPr txBox="1"/>
          <p:nvPr/>
        </p:nvSpPr>
        <p:spPr>
          <a:xfrm>
            <a:off x="125350" y="41958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75950" y="3957075"/>
            <a:ext cx="1720875" cy="253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43450" y="1199462"/>
            <a:ext cx="1720875" cy="2553232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0"/>
          <p:cNvSpPr txBox="1"/>
          <p:nvPr/>
        </p:nvSpPr>
        <p:spPr>
          <a:xfrm>
            <a:off x="247250" y="1988600"/>
            <a:ext cx="37836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31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-"/>
            </a:pPr>
            <a:r>
              <a:rPr lang="hu-HU" sz="3200">
                <a:latin typeface="Calibri"/>
                <a:ea typeface="Calibri"/>
                <a:cs typeface="Calibri"/>
                <a:sym typeface="Calibri"/>
              </a:rPr>
              <a:t>Akció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-"/>
            </a:pPr>
            <a:r>
              <a:rPr lang="hu-HU" sz="3200">
                <a:latin typeface="Calibri"/>
                <a:ea typeface="Calibri"/>
                <a:cs typeface="Calibri"/>
                <a:sym typeface="Calibri"/>
              </a:rPr>
              <a:t>Rejtély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-"/>
            </a:pPr>
            <a:r>
              <a:rPr lang="hu-HU" sz="3200">
                <a:latin typeface="Calibri"/>
                <a:ea typeface="Calibri"/>
                <a:cs typeface="Calibri"/>
                <a:sym typeface="Calibri"/>
              </a:rPr>
              <a:t>Kaland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-"/>
            </a:pPr>
            <a:r>
              <a:rPr lang="hu-HU" sz="3200">
                <a:latin typeface="Calibri"/>
                <a:ea typeface="Calibri"/>
                <a:cs typeface="Calibri"/>
                <a:sym typeface="Calibri"/>
              </a:rPr>
              <a:t>Fiúknak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-"/>
            </a:pPr>
            <a:r>
              <a:rPr lang="hu-HU" sz="3200">
                <a:latin typeface="Calibri"/>
                <a:ea typeface="Calibri"/>
                <a:cs typeface="Calibri"/>
                <a:sym typeface="Calibri"/>
              </a:rPr>
              <a:t>Fantasy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30"/>
          <p:cNvSpPr txBox="1"/>
          <p:nvPr/>
        </p:nvSpPr>
        <p:spPr>
          <a:xfrm>
            <a:off x="8601325" y="518425"/>
            <a:ext cx="1842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Erő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0"/>
          <p:cNvSpPr txBox="1"/>
          <p:nvPr/>
        </p:nvSpPr>
        <p:spPr>
          <a:xfrm>
            <a:off x="10350000" y="2847475"/>
            <a:ext cx="1842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Olimposz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0"/>
          <p:cNvSpPr txBox="1"/>
          <p:nvPr/>
        </p:nvSpPr>
        <p:spPr>
          <a:xfrm>
            <a:off x="4084025" y="3271700"/>
            <a:ext cx="2401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Portál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0"/>
          <p:cNvSpPr txBox="1"/>
          <p:nvPr/>
        </p:nvSpPr>
        <p:spPr>
          <a:xfrm>
            <a:off x="8793475" y="6063225"/>
            <a:ext cx="2138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Mitológia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75948" y="326276"/>
            <a:ext cx="1720875" cy="258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44999" y="4052587"/>
            <a:ext cx="1720900" cy="258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85525" y="4056475"/>
            <a:ext cx="1720875" cy="2576157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0"/>
          <p:cNvSpPr txBox="1"/>
          <p:nvPr/>
        </p:nvSpPr>
        <p:spPr>
          <a:xfrm>
            <a:off x="6734350" y="3520250"/>
            <a:ext cx="1409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Yoda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92437" y="682175"/>
            <a:ext cx="1623650" cy="2544872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2"/>
          <p:cNvSpPr txBox="1"/>
          <p:nvPr/>
        </p:nvSpPr>
        <p:spPr>
          <a:xfrm>
            <a:off x="3218475" y="296175"/>
            <a:ext cx="6526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100">
                <a:solidFill>
                  <a:schemeClr val="dk1"/>
                </a:solidFill>
                <a:latin typeface="Algerian"/>
                <a:ea typeface="Algerian"/>
                <a:cs typeface="Algerian"/>
                <a:sym typeface="Algerian"/>
              </a:rPr>
              <a:t>Népszerű </a:t>
            </a:r>
            <a:r>
              <a:rPr lang="hu-HU" sz="3100">
                <a:solidFill>
                  <a:schemeClr val="dk1"/>
                </a:solidFill>
                <a:latin typeface="Algerian"/>
                <a:ea typeface="Algerian"/>
                <a:cs typeface="Algerian"/>
                <a:sym typeface="Algerian"/>
              </a:rPr>
              <a:t>fantasy könyvek</a:t>
            </a:r>
            <a:endParaRPr sz="3100">
              <a:solidFill>
                <a:schemeClr val="dk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303" name="Google Shape;30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800" y="682175"/>
            <a:ext cx="1776515" cy="26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0762" y="2746100"/>
            <a:ext cx="1840534" cy="266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68550" y="2742075"/>
            <a:ext cx="1776525" cy="267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2"/>
          <p:cNvSpPr txBox="1"/>
          <p:nvPr/>
        </p:nvSpPr>
        <p:spPr>
          <a:xfrm>
            <a:off x="8233925" y="5656925"/>
            <a:ext cx="2062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Sárkány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Google Shape;307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68100" y="2753313"/>
            <a:ext cx="1623650" cy="2653013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2"/>
          <p:cNvSpPr txBox="1"/>
          <p:nvPr/>
        </p:nvSpPr>
        <p:spPr>
          <a:xfrm>
            <a:off x="5662200" y="5656925"/>
            <a:ext cx="1517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Vámpír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2"/>
          <p:cNvSpPr txBox="1"/>
          <p:nvPr/>
        </p:nvSpPr>
        <p:spPr>
          <a:xfrm>
            <a:off x="2921825" y="5670800"/>
            <a:ext cx="1623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Mágia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2"/>
          <p:cNvSpPr txBox="1"/>
          <p:nvPr/>
        </p:nvSpPr>
        <p:spPr>
          <a:xfrm>
            <a:off x="490600" y="3464425"/>
            <a:ext cx="2136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Roxfort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2"/>
          <p:cNvSpPr txBox="1"/>
          <p:nvPr/>
        </p:nvSpPr>
        <p:spPr>
          <a:xfrm>
            <a:off x="10426275" y="3464425"/>
            <a:ext cx="1517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Démon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6900" y="571400"/>
            <a:ext cx="1616150" cy="16161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7" name="Google Shape;317;p35"/>
          <p:cNvSpPr txBox="1"/>
          <p:nvPr/>
        </p:nvSpPr>
        <p:spPr>
          <a:xfrm>
            <a:off x="2151000" y="250200"/>
            <a:ext cx="7890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100">
                <a:latin typeface="Algerian"/>
                <a:ea typeface="Algerian"/>
                <a:cs typeface="Algerian"/>
                <a:sym typeface="Algerian"/>
              </a:rPr>
              <a:t>Magyar könyves közösségi oldal </a:t>
            </a:r>
            <a:endParaRPr sz="3100"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318" name="Google Shape;318;p35"/>
          <p:cNvPicPr preferRelativeResize="0"/>
          <p:nvPr/>
        </p:nvPicPr>
        <p:blipFill rotWithShape="1">
          <a:blip r:embed="rId4">
            <a:alphaModFix/>
          </a:blip>
          <a:srcRect b="6531" l="0" r="12311" t="21297"/>
          <a:stretch/>
        </p:blipFill>
        <p:spPr>
          <a:xfrm>
            <a:off x="948050" y="2368550"/>
            <a:ext cx="8925225" cy="413022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5"/>
          <p:cNvSpPr txBox="1"/>
          <p:nvPr/>
        </p:nvSpPr>
        <p:spPr>
          <a:xfrm>
            <a:off x="948050" y="138632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www.moly.hu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2036" y="1569660"/>
            <a:ext cx="7744691" cy="436445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760625" y="429375"/>
            <a:ext cx="10909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3400" u="none" cap="none" strike="noStrike">
                <a:solidFill>
                  <a:schemeClr val="dk1"/>
                </a:solidFill>
                <a:latin typeface="Algerian"/>
                <a:ea typeface="Algerian"/>
                <a:cs typeface="Algerian"/>
                <a:sym typeface="Algerian"/>
              </a:rPr>
              <a:t>Deák Ferenc Megyei és Városi Könyvtár</a:t>
            </a:r>
            <a:endParaRPr b="0" i="0" sz="3400" u="none" cap="none" strike="noStrike">
              <a:solidFill>
                <a:schemeClr val="dk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8306" y="4791116"/>
            <a:ext cx="1495425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86568" y="4600357"/>
            <a:ext cx="1483850" cy="1143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6"/>
          <p:cNvSpPr txBox="1"/>
          <p:nvPr/>
        </p:nvSpPr>
        <p:spPr>
          <a:xfrm>
            <a:off x="636125" y="723075"/>
            <a:ext cx="2645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www.moly.hu</a:t>
            </a:r>
            <a:endParaRPr sz="3400"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325" name="Google Shape;32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82400" y="287200"/>
            <a:ext cx="1231500" cy="1231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6" name="Google Shape;326;p36"/>
          <p:cNvSpPr txBox="1"/>
          <p:nvPr/>
        </p:nvSpPr>
        <p:spPr>
          <a:xfrm>
            <a:off x="5316900" y="287200"/>
            <a:ext cx="1558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100">
                <a:latin typeface="Algerian"/>
                <a:ea typeface="Algerian"/>
                <a:cs typeface="Algerian"/>
                <a:sym typeface="Algerian"/>
              </a:rPr>
              <a:t>moly</a:t>
            </a:r>
            <a:endParaRPr sz="310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327" name="Google Shape;327;p36"/>
          <p:cNvSpPr txBox="1"/>
          <p:nvPr/>
        </p:nvSpPr>
        <p:spPr>
          <a:xfrm>
            <a:off x="761600" y="2489625"/>
            <a:ext cx="37521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-"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Fontos információk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-"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Lista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-"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Polc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-"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Kihívás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Calibri"/>
              <a:buChar char="-"/>
            </a:pPr>
            <a:r>
              <a:rPr lang="hu-HU" sz="2500">
                <a:latin typeface="Calibri"/>
                <a:ea typeface="Calibri"/>
                <a:cs typeface="Calibri"/>
                <a:sym typeface="Calibri"/>
              </a:rPr>
              <a:t>Közösségek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6897" y="1230976"/>
            <a:ext cx="3870000" cy="527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7"/>
          <p:cNvPicPr preferRelativeResize="0"/>
          <p:nvPr/>
        </p:nvPicPr>
        <p:blipFill rotWithShape="1">
          <a:blip r:embed="rId3">
            <a:alphaModFix/>
          </a:blip>
          <a:srcRect b="7353" l="12155" r="26238" t="13912"/>
          <a:stretch/>
        </p:blipFill>
        <p:spPr>
          <a:xfrm>
            <a:off x="2070899" y="536712"/>
            <a:ext cx="8050200" cy="5784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1"/>
          <p:cNvPicPr preferRelativeResize="0"/>
          <p:nvPr/>
        </p:nvPicPr>
        <p:blipFill rotWithShape="1">
          <a:blip r:embed="rId3">
            <a:alphaModFix/>
          </a:blip>
          <a:srcRect b="17583" l="13708" r="47512" t="44674"/>
          <a:stretch/>
        </p:blipFill>
        <p:spPr>
          <a:xfrm>
            <a:off x="250450" y="1447938"/>
            <a:ext cx="4329476" cy="23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1"/>
          <p:cNvPicPr preferRelativeResize="0"/>
          <p:nvPr/>
        </p:nvPicPr>
        <p:blipFill rotWithShape="1">
          <a:blip r:embed="rId4">
            <a:alphaModFix/>
          </a:blip>
          <a:srcRect b="8005" l="61351" r="24047" t="19609"/>
          <a:stretch/>
        </p:blipFill>
        <p:spPr>
          <a:xfrm>
            <a:off x="9895901" y="1236316"/>
            <a:ext cx="1951751" cy="543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1"/>
          <p:cNvPicPr preferRelativeResize="0"/>
          <p:nvPr/>
        </p:nvPicPr>
        <p:blipFill rotWithShape="1">
          <a:blip r:embed="rId5">
            <a:alphaModFix/>
          </a:blip>
          <a:srcRect b="30080" l="20450" r="40304" t="50288"/>
          <a:stretch/>
        </p:blipFill>
        <p:spPr>
          <a:xfrm>
            <a:off x="3645638" y="3931000"/>
            <a:ext cx="5353924" cy="15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1"/>
          <p:cNvPicPr preferRelativeResize="0"/>
          <p:nvPr/>
        </p:nvPicPr>
        <p:blipFill rotWithShape="1">
          <a:blip r:embed="rId6">
            <a:alphaModFix/>
          </a:blip>
          <a:srcRect b="35013" l="20408" r="44621" t="55890"/>
          <a:stretch/>
        </p:blipFill>
        <p:spPr>
          <a:xfrm>
            <a:off x="443825" y="5675550"/>
            <a:ext cx="6956686" cy="101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1"/>
          <p:cNvPicPr preferRelativeResize="0"/>
          <p:nvPr/>
        </p:nvPicPr>
        <p:blipFill rotWithShape="1">
          <a:blip r:embed="rId7">
            <a:alphaModFix/>
          </a:blip>
          <a:srcRect b="46205" l="17373" r="46166" t="41754"/>
          <a:stretch/>
        </p:blipFill>
        <p:spPr>
          <a:xfrm>
            <a:off x="4386375" y="316450"/>
            <a:ext cx="5478999" cy="101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49185" y="2456151"/>
            <a:ext cx="904875" cy="35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7"/>
          <p:cNvSpPr txBox="1"/>
          <p:nvPr/>
        </p:nvSpPr>
        <p:spPr>
          <a:xfrm>
            <a:off x="3300202" y="5866500"/>
            <a:ext cx="5913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>
                <a:solidFill>
                  <a:schemeClr val="dk1"/>
                </a:solidFill>
                <a:latin typeface="Algerian"/>
                <a:ea typeface="Algerian"/>
                <a:cs typeface="Algerian"/>
                <a:sym typeface="Algerian"/>
              </a:rPr>
              <a:t>Köszönjük a figyelmet!</a:t>
            </a:r>
            <a:endParaRPr sz="3600">
              <a:solidFill>
                <a:schemeClr val="dk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349" name="Google Shape;34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750" y="358100"/>
            <a:ext cx="2462975" cy="1255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06300" y="358100"/>
            <a:ext cx="2462975" cy="189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4962" y="358107"/>
            <a:ext cx="4004363" cy="5339167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7"/>
          <p:cNvSpPr txBox="1"/>
          <p:nvPr/>
        </p:nvSpPr>
        <p:spPr>
          <a:xfrm>
            <a:off x="-16150" y="3123925"/>
            <a:ext cx="42711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100" u="sng">
                <a:solidFill>
                  <a:schemeClr val="hlink"/>
                </a:solidFill>
                <a:hlinkClick r:id="rId6"/>
              </a:rPr>
              <a:t>http://gyermekkonyvtar.dfmk.hu/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lin ang="5400012" scaled="0"/>
        </a:gra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425" y="2086627"/>
            <a:ext cx="2800326" cy="371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05540" y="1611222"/>
            <a:ext cx="3580925" cy="475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46775" y="2043636"/>
            <a:ext cx="2865059" cy="380522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/>
        </p:nvSpPr>
        <p:spPr>
          <a:xfrm>
            <a:off x="1094550" y="233775"/>
            <a:ext cx="10257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3100" u="none" cap="none" strike="noStrike">
                <a:solidFill>
                  <a:srgbClr val="000000"/>
                </a:solidFill>
                <a:latin typeface="Algerian"/>
                <a:ea typeface="Algerian"/>
                <a:cs typeface="Algerian"/>
                <a:sym typeface="Algerian"/>
              </a:rPr>
              <a:t>Deák Ferenc Megyei és Városi Könyvtár gyermekkönyvtára</a:t>
            </a:r>
            <a:endParaRPr b="0" i="0" sz="3100" u="none" cap="none" strike="noStrike">
              <a:solidFill>
                <a:srgbClr val="000000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2370725" y="360225"/>
            <a:ext cx="7251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3100" u="none" cap="none" strike="noStrike">
                <a:solidFill>
                  <a:schemeClr val="dk1"/>
                </a:solidFill>
                <a:latin typeface="Algerian"/>
                <a:ea typeface="Algerian"/>
                <a:cs typeface="Algerian"/>
                <a:sym typeface="Algerian"/>
              </a:rPr>
              <a:t>Rendezvények, programok</a:t>
            </a:r>
            <a:endParaRPr b="0" i="0" sz="3100" u="none" cap="none" strike="noStrike">
              <a:solidFill>
                <a:schemeClr val="dk1"/>
              </a:solidFill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59600" y="117900"/>
            <a:ext cx="1569025" cy="22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62175" y="1068099"/>
            <a:ext cx="1569024" cy="221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08825" y="1166775"/>
            <a:ext cx="1428524" cy="202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61450" y="2534925"/>
            <a:ext cx="1428524" cy="202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33366">
            <a:off x="3632753" y="4757476"/>
            <a:ext cx="2356725" cy="1762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/>
          <p:nvPr/>
        </p:nvSpPr>
        <p:spPr>
          <a:xfrm>
            <a:off x="204550" y="1166763"/>
            <a:ext cx="55359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Versmondó versenyek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Irodalmi kalandozások - irodalmi vetélkedő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Író-olvasó találkozó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Pályázatok (farsang, halloween)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Foglalkozások gyermekcsoportoknak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Deák-terasz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Tappancs Barkácsműhely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Könyvajánló</a:t>
            </a:r>
            <a:endParaRPr sz="2500"/>
          </a:p>
        </p:txBody>
      </p:sp>
      <p:pic>
        <p:nvPicPr>
          <p:cNvPr id="114" name="Google Shape;114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840975" y="2337550"/>
            <a:ext cx="1569024" cy="221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220426" y="4081000"/>
            <a:ext cx="1516925" cy="2145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03316">
            <a:off x="5245026" y="2934500"/>
            <a:ext cx="1937491" cy="173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784458">
            <a:off x="6727004" y="3110371"/>
            <a:ext cx="2299699" cy="1839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989696" y="1166775"/>
            <a:ext cx="2394854" cy="191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340099">
            <a:off x="6190900" y="4877594"/>
            <a:ext cx="2140994" cy="1712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527300" y="3824700"/>
            <a:ext cx="1516925" cy="214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3925" y="1147775"/>
            <a:ext cx="3759099" cy="531946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 txBox="1"/>
          <p:nvPr/>
        </p:nvSpPr>
        <p:spPr>
          <a:xfrm>
            <a:off x="4580700" y="262325"/>
            <a:ext cx="30306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100">
                <a:latin typeface="Algerian"/>
                <a:ea typeface="Algerian"/>
                <a:cs typeface="Algerian"/>
                <a:sym typeface="Algerian"/>
              </a:rPr>
              <a:t>Olvasó Lurkó</a:t>
            </a:r>
            <a:endParaRPr sz="3100"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27" name="Google Shape;12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1150" y="1141463"/>
            <a:ext cx="3759112" cy="533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cd2be69daf_0_8"/>
          <p:cNvSpPr txBox="1"/>
          <p:nvPr/>
        </p:nvSpPr>
        <p:spPr>
          <a:xfrm rot="3302">
            <a:off x="942446" y="2863518"/>
            <a:ext cx="10307105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000">
                <a:latin typeface="Algerian"/>
                <a:ea typeface="Algerian"/>
                <a:cs typeface="Algerian"/>
                <a:sym typeface="Algerian"/>
              </a:rPr>
              <a:t>Könyvajánló a gyermekkönyvtárból</a:t>
            </a:r>
            <a:endParaRPr sz="4000">
              <a:latin typeface="Algerian"/>
              <a:ea typeface="Algerian"/>
              <a:cs typeface="Algerian"/>
              <a:sym typeface="Algeri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9550" y="1090501"/>
            <a:ext cx="1720900" cy="254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75" y="1067513"/>
            <a:ext cx="1720900" cy="2591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0275" y="1076848"/>
            <a:ext cx="1801125" cy="257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4625" y="1039600"/>
            <a:ext cx="1720900" cy="2647564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0"/>
          <p:cNvSpPr txBox="1"/>
          <p:nvPr/>
        </p:nvSpPr>
        <p:spPr>
          <a:xfrm>
            <a:off x="1446900" y="117300"/>
            <a:ext cx="9298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100">
                <a:solidFill>
                  <a:schemeClr val="dk1"/>
                </a:solidFill>
                <a:latin typeface="Algerian"/>
                <a:ea typeface="Algerian"/>
                <a:cs typeface="Algerian"/>
                <a:sym typeface="Algerian"/>
              </a:rPr>
              <a:t>Legnépszerűbb könyveink 9-10 éveseknek</a:t>
            </a:r>
            <a:endParaRPr/>
          </a:p>
        </p:txBody>
      </p:sp>
      <p:pic>
        <p:nvPicPr>
          <p:cNvPr id="142" name="Google Shape;142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46902" y="3271950"/>
            <a:ext cx="2158172" cy="27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02725" y="3271958"/>
            <a:ext cx="1868925" cy="278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61601" y="3285512"/>
            <a:ext cx="1801125" cy="275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33712" y="3330562"/>
            <a:ext cx="1720900" cy="266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3">
            <a:alphaModFix/>
          </a:blip>
          <a:srcRect b="0" l="0" r="0" t="93110"/>
          <a:stretch/>
        </p:blipFill>
        <p:spPr>
          <a:xfrm>
            <a:off x="866917" y="256618"/>
            <a:ext cx="4577715" cy="48490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2"/>
          <p:cNvSpPr/>
          <p:nvPr/>
        </p:nvSpPr>
        <p:spPr>
          <a:xfrm>
            <a:off x="3388549" y="1068600"/>
            <a:ext cx="577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-387350" lvl="0" marL="457200" marR="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>
                <a:solidFill>
                  <a:schemeClr val="dk1"/>
                </a:solidFill>
              </a:rPr>
              <a:t>Izgalmas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-"/>
            </a:pPr>
            <a:r>
              <a:rPr lang="hu-HU" sz="2500">
                <a:solidFill>
                  <a:schemeClr val="dk1"/>
                </a:solidFill>
              </a:rPr>
              <a:t>Vicces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-"/>
            </a:pPr>
            <a:r>
              <a:rPr lang="hu-HU" sz="2500">
                <a:solidFill>
                  <a:schemeClr val="dk1"/>
                </a:solidFill>
              </a:rPr>
              <a:t>Róluk és hozzájuk szólnak</a:t>
            </a:r>
            <a:endParaRPr sz="2500">
              <a:solidFill>
                <a:schemeClr val="dk1"/>
              </a:solidFill>
            </a:endParaRPr>
          </a:p>
          <a:p>
            <a:pPr indent="-3873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-"/>
            </a:pPr>
            <a:r>
              <a:rPr lang="hu-HU" sz="2500">
                <a:solidFill>
                  <a:schemeClr val="dk1"/>
                </a:solidFill>
              </a:rPr>
              <a:t>Komoly témákat is feldolgoznak</a:t>
            </a:r>
            <a:endParaRPr sz="2500">
              <a:solidFill>
                <a:schemeClr val="dk1"/>
              </a:solidFill>
            </a:endParaRPr>
          </a:p>
        </p:txBody>
      </p:sp>
      <p:pic>
        <p:nvPicPr>
          <p:cNvPr id="152" name="Google Shape;15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272" y="1024801"/>
            <a:ext cx="1720900" cy="257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15013" y="3893000"/>
            <a:ext cx="1720900" cy="2578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51825" y="3902588"/>
            <a:ext cx="1720901" cy="255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/>
          <p:nvPr/>
        </p:nvSpPr>
        <p:spPr>
          <a:xfrm>
            <a:off x="5577225" y="168175"/>
            <a:ext cx="6132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100">
                <a:latin typeface="Algerian"/>
                <a:ea typeface="Algerian"/>
                <a:cs typeface="Algerian"/>
                <a:sym typeface="Algerian"/>
              </a:rPr>
              <a:t>Kiskamaszoknak (9-12 év)</a:t>
            </a:r>
            <a:endParaRPr sz="3100">
              <a:latin typeface="Algerian"/>
              <a:ea typeface="Algerian"/>
              <a:cs typeface="Algerian"/>
              <a:sym typeface="Algerian"/>
            </a:endParaRPr>
          </a:p>
        </p:txBody>
      </p:sp>
      <p:pic>
        <p:nvPicPr>
          <p:cNvPr id="156" name="Google Shape;15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35787" y="3902613"/>
            <a:ext cx="1663326" cy="255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9275" y="3886188"/>
            <a:ext cx="1720900" cy="2591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051825" y="1025759"/>
            <a:ext cx="1720900" cy="2576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27525" y="3893977"/>
            <a:ext cx="1720900" cy="257619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 txBox="1"/>
          <p:nvPr/>
        </p:nvSpPr>
        <p:spPr>
          <a:xfrm>
            <a:off x="5396500" y="1024800"/>
            <a:ext cx="42588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https://www.pagony.hu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3275" y="3735526"/>
            <a:ext cx="1720900" cy="25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1447" y="3733105"/>
            <a:ext cx="1720900" cy="258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18728" y="3725807"/>
            <a:ext cx="1720899" cy="2597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96000" y="3745100"/>
            <a:ext cx="1720900" cy="255897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/>
          <p:nvPr/>
        </p:nvSpPr>
        <p:spPr>
          <a:xfrm>
            <a:off x="3645278" y="1133909"/>
            <a:ext cx="467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https://www.pagony.hu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23"/>
          <p:cNvPicPr preferRelativeResize="0"/>
          <p:nvPr/>
        </p:nvPicPr>
        <p:blipFill rotWithShape="1">
          <a:blip r:embed="rId8">
            <a:alphaModFix/>
          </a:blip>
          <a:srcRect b="0" l="30875" r="0" t="93970"/>
          <a:stretch/>
        </p:blipFill>
        <p:spPr>
          <a:xfrm>
            <a:off x="1273277" y="359089"/>
            <a:ext cx="4028234" cy="52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/>
          <p:nvPr/>
        </p:nvSpPr>
        <p:spPr>
          <a:xfrm>
            <a:off x="5694300" y="359075"/>
            <a:ext cx="53937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100">
                <a:solidFill>
                  <a:schemeClr val="dk1"/>
                </a:solidFill>
                <a:latin typeface="Algerian"/>
                <a:ea typeface="Algerian"/>
                <a:cs typeface="Algerian"/>
                <a:sym typeface="Algerian"/>
              </a:rPr>
              <a:t>10-14 éves korosztály</a:t>
            </a:r>
            <a:endParaRPr sz="310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172" name="Google Shape;172;p23"/>
          <p:cNvSpPr txBox="1"/>
          <p:nvPr/>
        </p:nvSpPr>
        <p:spPr>
          <a:xfrm>
            <a:off x="1759750" y="1596700"/>
            <a:ext cx="87918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Pagony sorozat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Magyar történelem fontos pillanatai, korszakai, szereplői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hu-HU" sz="2500"/>
              <a:t>Fordulatos kalandregények</a:t>
            </a:r>
            <a:endParaRPr sz="2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2022-12-29T14:22:18Z</dcterms:created>
  <dc:creator>Asus</dc:creator>
</cp:coreProperties>
</file>